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63" r:id="rId2"/>
    <p:sldId id="264" r:id="rId3"/>
    <p:sldId id="265" r:id="rId4"/>
    <p:sldId id="266" r:id="rId5"/>
    <p:sldId id="267" r:id="rId6"/>
    <p:sldId id="268" r:id="rId7"/>
    <p:sldId id="269" r:id="rId8"/>
    <p:sldId id="270" r:id="rId9"/>
  </p:sldIdLst>
  <p:sldSz cx="9144000" cy="5143500" type="screen16x9"/>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0A065"/>
    <a:srgbClr val="5FB9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Orta Stil 2 - Vurgu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C083E6E3-FA7D-4D7B-A595-EF9225AFEA82}" styleName="Açık Stil 1 - Vurgu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0E3FDE45-AF77-4B5C-9715-49D594BDF05E}" styleName="Açık Stil 1 - Vurgu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939" autoAdjust="0"/>
  </p:normalViewPr>
  <p:slideViewPr>
    <p:cSldViewPr>
      <p:cViewPr varScale="1">
        <p:scale>
          <a:sx n="107" d="100"/>
          <a:sy n="107" d="100"/>
        </p:scale>
        <p:origin x="114" y="570"/>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75D5357-926C-40F5-B97A-B0391FDC0B4B}" type="datetimeFigureOut">
              <a:rPr lang="tr-TR" smtClean="0"/>
              <a:t>02.01.2024</a:t>
            </a:fld>
            <a:endParaRPr lang="tr-TR"/>
          </a:p>
        </p:txBody>
      </p:sp>
      <p:sp>
        <p:nvSpPr>
          <p:cNvPr id="4" name="Slayt Görüntüsü Yer Tutucusu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CC1135-006A-4DE3-9145-D9C32E13E76E}" type="slidenum">
              <a:rPr lang="tr-TR" smtClean="0"/>
              <a:t>‹#›</a:t>
            </a:fld>
            <a:endParaRPr lang="tr-TR"/>
          </a:p>
        </p:txBody>
      </p:sp>
    </p:spTree>
    <p:extLst>
      <p:ext uri="{BB962C8B-B14F-4D97-AF65-F5344CB8AC3E}">
        <p14:creationId xmlns:p14="http://schemas.microsoft.com/office/powerpoint/2010/main" val="29735559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en-GB" dirty="0"/>
          </a:p>
        </p:txBody>
      </p:sp>
      <p:sp>
        <p:nvSpPr>
          <p:cNvPr id="4" name="Slayt Numarası Yer Tutucusu 3"/>
          <p:cNvSpPr>
            <a:spLocks noGrp="1"/>
          </p:cNvSpPr>
          <p:nvPr>
            <p:ph type="sldNum" sz="quarter" idx="10"/>
          </p:nvPr>
        </p:nvSpPr>
        <p:spPr/>
        <p:txBody>
          <a:bodyPr/>
          <a:lstStyle/>
          <a:p>
            <a:fld id="{BBCC1135-006A-4DE3-9145-D9C32E13E76E}" type="slidenum">
              <a:rPr lang="tr-TR" smtClean="0"/>
              <a:t>2</a:t>
            </a:fld>
            <a:endParaRPr lang="tr-TR"/>
          </a:p>
        </p:txBody>
      </p:sp>
    </p:spTree>
    <p:extLst>
      <p:ext uri="{BB962C8B-B14F-4D97-AF65-F5344CB8AC3E}">
        <p14:creationId xmlns:p14="http://schemas.microsoft.com/office/powerpoint/2010/main" val="28478526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marL="0" indent="0">
              <a:buNone/>
            </a:pPr>
            <a:endParaRPr lang="tr-TR" sz="1200" dirty="0">
              <a:latin typeface="Times New Roman" panose="02020603050405020304" pitchFamily="18" charset="0"/>
              <a:cs typeface="Times New Roman" panose="02020603050405020304" pitchFamily="18" charset="0"/>
            </a:endParaRPr>
          </a:p>
        </p:txBody>
      </p:sp>
      <p:sp>
        <p:nvSpPr>
          <p:cNvPr id="4" name="Slayt Numarası Yer Tutucusu 3"/>
          <p:cNvSpPr>
            <a:spLocks noGrp="1"/>
          </p:cNvSpPr>
          <p:nvPr>
            <p:ph type="sldNum" sz="quarter" idx="10"/>
          </p:nvPr>
        </p:nvSpPr>
        <p:spPr/>
        <p:txBody>
          <a:bodyPr/>
          <a:lstStyle/>
          <a:p>
            <a:fld id="{BBCC1135-006A-4DE3-9145-D9C32E13E76E}" type="slidenum">
              <a:rPr lang="tr-TR" smtClean="0"/>
              <a:t>5</a:t>
            </a:fld>
            <a:endParaRPr lang="tr-TR"/>
          </a:p>
        </p:txBody>
      </p:sp>
    </p:spTree>
    <p:extLst>
      <p:ext uri="{BB962C8B-B14F-4D97-AF65-F5344CB8AC3E}">
        <p14:creationId xmlns:p14="http://schemas.microsoft.com/office/powerpoint/2010/main" val="389981371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1597819"/>
            <a:ext cx="7772400" cy="1102519"/>
          </a:xfrm>
        </p:spPr>
        <p:txBody>
          <a:bodyPr/>
          <a:lstStyle/>
          <a:p>
            <a:r>
              <a:rPr lang="tr-TR"/>
              <a:t>Asıl başlık stili için tıklatın</a:t>
            </a:r>
          </a:p>
        </p:txBody>
      </p:sp>
      <p:sp>
        <p:nvSpPr>
          <p:cNvPr id="3" name="Alt Başlık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Asıl alt başlık stilini düzenlemek için tıklatın</a:t>
            </a:r>
          </a:p>
        </p:txBody>
      </p:sp>
      <p:sp>
        <p:nvSpPr>
          <p:cNvPr id="4" name="Veri Yer Tutucusu 3"/>
          <p:cNvSpPr>
            <a:spLocks noGrp="1"/>
          </p:cNvSpPr>
          <p:nvPr>
            <p:ph type="dt" sz="half" idx="10"/>
          </p:nvPr>
        </p:nvSpPr>
        <p:spPr/>
        <p:txBody>
          <a:bodyPr/>
          <a:lstStyle/>
          <a:p>
            <a:fld id="{1E59481D-D1F6-4802-B570-6387A6BA0FC7}" type="datetimeFigureOut">
              <a:rPr lang="tr-TR" smtClean="0"/>
              <a:t>02.01.2024</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CA883076-EBD8-49CD-92AD-6DD6D60941C1}" type="slidenum">
              <a:rPr lang="tr-TR" smtClean="0"/>
              <a:t>‹#›</a:t>
            </a:fld>
            <a:endParaRPr lang="tr-TR"/>
          </a:p>
        </p:txBody>
      </p:sp>
      <p:pic>
        <p:nvPicPr>
          <p:cNvPr id="9" name="Picture 2" descr="C:\Users\User\Desktop\Sasblon ve grafikler\sunum-sablon-7.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6513" y="267494"/>
            <a:ext cx="9180285" cy="5164038"/>
          </a:xfrm>
          <a:prstGeom prst="rect">
            <a:avLst/>
          </a:prstGeom>
          <a:noFill/>
          <a:extLst>
            <a:ext uri="{909E8E84-426E-40DD-AFC4-6F175D3DCCD1}">
              <a14:hiddenFill xmlns:a14="http://schemas.microsoft.com/office/drawing/2010/main">
                <a:solidFill>
                  <a:srgbClr val="FFFFFF"/>
                </a:solidFill>
              </a14:hiddenFill>
            </a:ext>
          </a:extLst>
        </p:spPr>
      </p:pic>
      <p:sp>
        <p:nvSpPr>
          <p:cNvPr id="8" name="Dikdörtgen 7"/>
          <p:cNvSpPr/>
          <p:nvPr userDrawn="1"/>
        </p:nvSpPr>
        <p:spPr>
          <a:xfrm>
            <a:off x="7956376" y="3828937"/>
            <a:ext cx="914400"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1839976289"/>
      </p:ext>
    </p:extLst>
  </p:cSld>
  <p:clrMapOvr>
    <a:masterClrMapping/>
  </p:clrMapOvr>
  <p:transition spd="med" advTm="0">
    <p:split orient="vert"/>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a:t>Asıl başlık stili için tıklatın</a:t>
            </a:r>
          </a:p>
        </p:txBody>
      </p:sp>
      <p:sp>
        <p:nvSpPr>
          <p:cNvPr id="3" name="Dikey Metin Yer Tutucusu 2"/>
          <p:cNvSpPr>
            <a:spLocks noGrp="1"/>
          </p:cNvSpPr>
          <p:nvPr>
            <p:ph type="body" orient="vert" idx="1"/>
          </p:nvPr>
        </p:nvSpPr>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p>
            <a:fld id="{1E59481D-D1F6-4802-B570-6387A6BA0FC7}" type="datetimeFigureOut">
              <a:rPr lang="tr-TR" smtClean="0"/>
              <a:t>02.01.2024</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CA883076-EBD8-49CD-92AD-6DD6D60941C1}" type="slidenum">
              <a:rPr lang="tr-TR" smtClean="0"/>
              <a:t>‹#›</a:t>
            </a:fld>
            <a:endParaRPr lang="tr-TR"/>
          </a:p>
        </p:txBody>
      </p:sp>
    </p:spTree>
    <p:extLst>
      <p:ext uri="{BB962C8B-B14F-4D97-AF65-F5344CB8AC3E}">
        <p14:creationId xmlns:p14="http://schemas.microsoft.com/office/powerpoint/2010/main" val="1026864008"/>
      </p:ext>
    </p:extLst>
  </p:cSld>
  <p:clrMapOvr>
    <a:masterClrMapping/>
  </p:clrMapOvr>
  <p:transition spd="med" advTm="0">
    <p:split orient="vert"/>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154781"/>
            <a:ext cx="2057400" cy="3290888"/>
          </a:xfrm>
        </p:spPr>
        <p:txBody>
          <a:bodyPr vert="eaVert"/>
          <a:lstStyle/>
          <a:p>
            <a:r>
              <a:rPr lang="tr-TR"/>
              <a:t>Asıl başlık stili için tıklatın</a:t>
            </a:r>
          </a:p>
        </p:txBody>
      </p:sp>
      <p:sp>
        <p:nvSpPr>
          <p:cNvPr id="3" name="Dikey Metin Yer Tutucusu 2"/>
          <p:cNvSpPr>
            <a:spLocks noGrp="1"/>
          </p:cNvSpPr>
          <p:nvPr>
            <p:ph type="body" orient="vert" idx="1"/>
          </p:nvPr>
        </p:nvSpPr>
        <p:spPr>
          <a:xfrm>
            <a:off x="457200" y="154781"/>
            <a:ext cx="6019800" cy="3290888"/>
          </a:xfrm>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p>
            <a:fld id="{1E59481D-D1F6-4802-B570-6387A6BA0FC7}" type="datetimeFigureOut">
              <a:rPr lang="tr-TR" smtClean="0"/>
              <a:t>02.01.2024</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CA883076-EBD8-49CD-92AD-6DD6D60941C1}" type="slidenum">
              <a:rPr lang="tr-TR" smtClean="0"/>
              <a:t>‹#›</a:t>
            </a:fld>
            <a:endParaRPr lang="tr-TR"/>
          </a:p>
        </p:txBody>
      </p:sp>
    </p:spTree>
    <p:extLst>
      <p:ext uri="{BB962C8B-B14F-4D97-AF65-F5344CB8AC3E}">
        <p14:creationId xmlns:p14="http://schemas.microsoft.com/office/powerpoint/2010/main" val="1037966735"/>
      </p:ext>
    </p:extLst>
  </p:cSld>
  <p:clrMapOvr>
    <a:masterClrMapping/>
  </p:clrMapOvr>
  <p:transition spd="med" advTm="0">
    <p:split orient="ver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a:t>Asıl başlık stili için tıklatın</a:t>
            </a:r>
          </a:p>
        </p:txBody>
      </p:sp>
      <p:sp>
        <p:nvSpPr>
          <p:cNvPr id="3" name="İçerik Yer Tutucusu 2"/>
          <p:cNvSpPr>
            <a:spLocks noGrp="1"/>
          </p:cNvSpPr>
          <p:nvPr>
            <p:ph idx="1"/>
          </p:nvPr>
        </p:nvSpPr>
        <p:spPr/>
        <p:txBody>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p>
            <a:fld id="{1E59481D-D1F6-4802-B570-6387A6BA0FC7}" type="datetimeFigureOut">
              <a:rPr lang="tr-TR" smtClean="0"/>
              <a:t>02.01.2024</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CA883076-EBD8-49CD-92AD-6DD6D60941C1}" type="slidenum">
              <a:rPr lang="tr-TR" smtClean="0"/>
              <a:t>‹#›</a:t>
            </a:fld>
            <a:endParaRPr lang="tr-TR"/>
          </a:p>
        </p:txBody>
      </p:sp>
      <p:pic>
        <p:nvPicPr>
          <p:cNvPr id="1026" name="Picture 2" descr="C:\Users\User\Desktop\Sasblon ve grafikler\sunum-sablon-7.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6513" y="267494"/>
            <a:ext cx="9180285" cy="5164038"/>
          </a:xfrm>
          <a:prstGeom prst="rect">
            <a:avLst/>
          </a:prstGeom>
          <a:noFill/>
          <a:extLst>
            <a:ext uri="{909E8E84-426E-40DD-AFC4-6F175D3DCCD1}">
              <a14:hiddenFill xmlns:a14="http://schemas.microsoft.com/office/drawing/2010/main">
                <a:solidFill>
                  <a:srgbClr val="FFFFFF"/>
                </a:solidFill>
              </a14:hiddenFill>
            </a:ext>
          </a:extLst>
        </p:spPr>
      </p:pic>
      <p:sp>
        <p:nvSpPr>
          <p:cNvPr id="9" name="Dikdörtgen 8"/>
          <p:cNvSpPr/>
          <p:nvPr userDrawn="1"/>
        </p:nvSpPr>
        <p:spPr>
          <a:xfrm>
            <a:off x="7525144" y="4122080"/>
            <a:ext cx="1584176" cy="6480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3971140688"/>
      </p:ext>
    </p:extLst>
  </p:cSld>
  <p:clrMapOvr>
    <a:masterClrMapping/>
  </p:clrMapOvr>
  <p:transition spd="med" advTm="0">
    <p:split orient="ver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3305176"/>
            <a:ext cx="7772400" cy="1021556"/>
          </a:xfrm>
        </p:spPr>
        <p:txBody>
          <a:bodyPr anchor="t"/>
          <a:lstStyle>
            <a:lvl1pPr algn="l">
              <a:defRPr sz="4000" b="1" cap="all"/>
            </a:lvl1pPr>
          </a:lstStyle>
          <a:p>
            <a:r>
              <a:rPr lang="tr-TR"/>
              <a:t>Asıl başlık stili için tıklatın</a:t>
            </a:r>
          </a:p>
        </p:txBody>
      </p:sp>
      <p:sp>
        <p:nvSpPr>
          <p:cNvPr id="3" name="Metin Yer Tutucusu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tıklatın</a:t>
            </a:r>
          </a:p>
        </p:txBody>
      </p:sp>
      <p:sp>
        <p:nvSpPr>
          <p:cNvPr id="4" name="Veri Yer Tutucusu 3"/>
          <p:cNvSpPr>
            <a:spLocks noGrp="1"/>
          </p:cNvSpPr>
          <p:nvPr>
            <p:ph type="dt" sz="half" idx="10"/>
          </p:nvPr>
        </p:nvSpPr>
        <p:spPr/>
        <p:txBody>
          <a:bodyPr/>
          <a:lstStyle/>
          <a:p>
            <a:fld id="{1E59481D-D1F6-4802-B570-6387A6BA0FC7}" type="datetimeFigureOut">
              <a:rPr lang="tr-TR" smtClean="0"/>
              <a:t>02.01.2024</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CA883076-EBD8-49CD-92AD-6DD6D60941C1}" type="slidenum">
              <a:rPr lang="tr-TR" smtClean="0"/>
              <a:t>‹#›</a:t>
            </a:fld>
            <a:endParaRPr lang="tr-TR"/>
          </a:p>
        </p:txBody>
      </p:sp>
    </p:spTree>
    <p:extLst>
      <p:ext uri="{BB962C8B-B14F-4D97-AF65-F5344CB8AC3E}">
        <p14:creationId xmlns:p14="http://schemas.microsoft.com/office/powerpoint/2010/main" val="2672896437"/>
      </p:ext>
    </p:extLst>
  </p:cSld>
  <p:clrMapOvr>
    <a:masterClrMapping/>
  </p:clrMapOvr>
  <p:transition spd="med" advTm="0">
    <p:split orient="ver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a:t>Asıl başlık stili için tıklatın</a:t>
            </a:r>
          </a:p>
        </p:txBody>
      </p:sp>
      <p:sp>
        <p:nvSpPr>
          <p:cNvPr id="3" name="İçerik Yer Tutucusu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Veri Yer Tutucusu 4"/>
          <p:cNvSpPr>
            <a:spLocks noGrp="1"/>
          </p:cNvSpPr>
          <p:nvPr>
            <p:ph type="dt" sz="half" idx="10"/>
          </p:nvPr>
        </p:nvSpPr>
        <p:spPr/>
        <p:txBody>
          <a:bodyPr/>
          <a:lstStyle/>
          <a:p>
            <a:fld id="{1E59481D-D1F6-4802-B570-6387A6BA0FC7}" type="datetimeFigureOut">
              <a:rPr lang="tr-TR" smtClean="0"/>
              <a:t>02.01.2024</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CA883076-EBD8-49CD-92AD-6DD6D60941C1}" type="slidenum">
              <a:rPr lang="tr-TR" smtClean="0"/>
              <a:t>‹#›</a:t>
            </a:fld>
            <a:endParaRPr lang="tr-TR"/>
          </a:p>
        </p:txBody>
      </p:sp>
    </p:spTree>
    <p:extLst>
      <p:ext uri="{BB962C8B-B14F-4D97-AF65-F5344CB8AC3E}">
        <p14:creationId xmlns:p14="http://schemas.microsoft.com/office/powerpoint/2010/main" val="2926803556"/>
      </p:ext>
    </p:extLst>
  </p:cSld>
  <p:clrMapOvr>
    <a:masterClrMapping/>
  </p:clrMapOvr>
  <p:transition spd="med" advTm="0">
    <p:split orient="ver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05979"/>
            <a:ext cx="8229600" cy="857250"/>
          </a:xfrm>
        </p:spPr>
        <p:txBody>
          <a:bodyPr/>
          <a:lstStyle>
            <a:lvl1pPr>
              <a:defRPr/>
            </a:lvl1pPr>
          </a:lstStyle>
          <a:p>
            <a:r>
              <a:rPr lang="tr-TR"/>
              <a:t>Asıl başlık stili için tıklatın</a:t>
            </a:r>
          </a:p>
        </p:txBody>
      </p:sp>
      <p:sp>
        <p:nvSpPr>
          <p:cNvPr id="3" name="Metin Yer Tutucusu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4" name="İçerik Yer Tutucusu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6" name="İçerik Yer Tutucusu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6"/>
          <p:cNvSpPr>
            <a:spLocks noGrp="1"/>
          </p:cNvSpPr>
          <p:nvPr>
            <p:ph type="dt" sz="half" idx="10"/>
          </p:nvPr>
        </p:nvSpPr>
        <p:spPr/>
        <p:txBody>
          <a:bodyPr/>
          <a:lstStyle/>
          <a:p>
            <a:fld id="{1E59481D-D1F6-4802-B570-6387A6BA0FC7}" type="datetimeFigureOut">
              <a:rPr lang="tr-TR" smtClean="0"/>
              <a:t>02.01.2024</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CA883076-EBD8-49CD-92AD-6DD6D60941C1}" type="slidenum">
              <a:rPr lang="tr-TR" smtClean="0"/>
              <a:t>‹#›</a:t>
            </a:fld>
            <a:endParaRPr lang="tr-TR"/>
          </a:p>
        </p:txBody>
      </p:sp>
    </p:spTree>
    <p:extLst>
      <p:ext uri="{BB962C8B-B14F-4D97-AF65-F5344CB8AC3E}">
        <p14:creationId xmlns:p14="http://schemas.microsoft.com/office/powerpoint/2010/main" val="2576229950"/>
      </p:ext>
    </p:extLst>
  </p:cSld>
  <p:clrMapOvr>
    <a:masterClrMapping/>
  </p:clrMapOvr>
  <p:transition spd="med" advTm="0">
    <p:split orient="ver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a:t>Asıl başlık stili için tıklatın</a:t>
            </a:r>
          </a:p>
        </p:txBody>
      </p:sp>
      <p:sp>
        <p:nvSpPr>
          <p:cNvPr id="3" name="Veri Yer Tutucusu 2"/>
          <p:cNvSpPr>
            <a:spLocks noGrp="1"/>
          </p:cNvSpPr>
          <p:nvPr>
            <p:ph type="dt" sz="half" idx="10"/>
          </p:nvPr>
        </p:nvSpPr>
        <p:spPr/>
        <p:txBody>
          <a:bodyPr/>
          <a:lstStyle/>
          <a:p>
            <a:fld id="{1E59481D-D1F6-4802-B570-6387A6BA0FC7}" type="datetimeFigureOut">
              <a:rPr lang="tr-TR" smtClean="0"/>
              <a:t>02.01.2024</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CA883076-EBD8-49CD-92AD-6DD6D60941C1}" type="slidenum">
              <a:rPr lang="tr-TR" smtClean="0"/>
              <a:t>‹#›</a:t>
            </a:fld>
            <a:endParaRPr lang="tr-TR"/>
          </a:p>
        </p:txBody>
      </p:sp>
    </p:spTree>
    <p:extLst>
      <p:ext uri="{BB962C8B-B14F-4D97-AF65-F5344CB8AC3E}">
        <p14:creationId xmlns:p14="http://schemas.microsoft.com/office/powerpoint/2010/main" val="1100775139"/>
      </p:ext>
    </p:extLst>
  </p:cSld>
  <p:clrMapOvr>
    <a:masterClrMapping/>
  </p:clrMapOvr>
  <p:transition spd="med" advTm="0">
    <p:split orient="ver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1E59481D-D1F6-4802-B570-6387A6BA0FC7}" type="datetimeFigureOut">
              <a:rPr lang="tr-TR" smtClean="0"/>
              <a:t>02.01.2024</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CA883076-EBD8-49CD-92AD-6DD6D60941C1}" type="slidenum">
              <a:rPr lang="tr-TR" smtClean="0"/>
              <a:t>‹#›</a:t>
            </a:fld>
            <a:endParaRPr lang="tr-TR"/>
          </a:p>
        </p:txBody>
      </p:sp>
    </p:spTree>
    <p:extLst>
      <p:ext uri="{BB962C8B-B14F-4D97-AF65-F5344CB8AC3E}">
        <p14:creationId xmlns:p14="http://schemas.microsoft.com/office/powerpoint/2010/main" val="1505319473"/>
      </p:ext>
    </p:extLst>
  </p:cSld>
  <p:clrMapOvr>
    <a:masterClrMapping/>
  </p:clrMapOvr>
  <p:transition spd="med" advTm="0">
    <p:split orient="vert"/>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1" y="204787"/>
            <a:ext cx="3008313" cy="871538"/>
          </a:xfrm>
        </p:spPr>
        <p:txBody>
          <a:bodyPr anchor="b"/>
          <a:lstStyle>
            <a:lvl1pPr algn="l">
              <a:defRPr sz="2000" b="1"/>
            </a:lvl1pPr>
          </a:lstStyle>
          <a:p>
            <a:r>
              <a:rPr lang="tr-TR"/>
              <a:t>Asıl başlık stili için tıklatın</a:t>
            </a:r>
          </a:p>
        </p:txBody>
      </p:sp>
      <p:sp>
        <p:nvSpPr>
          <p:cNvPr id="3" name="İçerik Yer Tutucusu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Veri Yer Tutucusu 4"/>
          <p:cNvSpPr>
            <a:spLocks noGrp="1"/>
          </p:cNvSpPr>
          <p:nvPr>
            <p:ph type="dt" sz="half" idx="10"/>
          </p:nvPr>
        </p:nvSpPr>
        <p:spPr/>
        <p:txBody>
          <a:bodyPr/>
          <a:lstStyle/>
          <a:p>
            <a:fld id="{1E59481D-D1F6-4802-B570-6387A6BA0FC7}" type="datetimeFigureOut">
              <a:rPr lang="tr-TR" smtClean="0"/>
              <a:t>02.01.2024</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CA883076-EBD8-49CD-92AD-6DD6D60941C1}" type="slidenum">
              <a:rPr lang="tr-TR" smtClean="0"/>
              <a:t>‹#›</a:t>
            </a:fld>
            <a:endParaRPr lang="tr-TR"/>
          </a:p>
        </p:txBody>
      </p:sp>
    </p:spTree>
    <p:extLst>
      <p:ext uri="{BB962C8B-B14F-4D97-AF65-F5344CB8AC3E}">
        <p14:creationId xmlns:p14="http://schemas.microsoft.com/office/powerpoint/2010/main" val="1530364669"/>
      </p:ext>
    </p:extLst>
  </p:cSld>
  <p:clrMapOvr>
    <a:masterClrMapping/>
  </p:clrMapOvr>
  <p:transition spd="med" advTm="0">
    <p:split orient="vert"/>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3600450"/>
            <a:ext cx="5486400" cy="425054"/>
          </a:xfrm>
        </p:spPr>
        <p:txBody>
          <a:bodyPr anchor="b"/>
          <a:lstStyle>
            <a:lvl1pPr algn="l">
              <a:defRPr sz="2000" b="1"/>
            </a:lvl1pPr>
          </a:lstStyle>
          <a:p>
            <a:r>
              <a:rPr lang="tr-TR"/>
              <a:t>Asıl başlık stili için tıklatın</a:t>
            </a:r>
          </a:p>
        </p:txBody>
      </p:sp>
      <p:sp>
        <p:nvSpPr>
          <p:cNvPr id="3" name="Resim Yer Tutucusu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Veri Yer Tutucusu 4"/>
          <p:cNvSpPr>
            <a:spLocks noGrp="1"/>
          </p:cNvSpPr>
          <p:nvPr>
            <p:ph type="dt" sz="half" idx="10"/>
          </p:nvPr>
        </p:nvSpPr>
        <p:spPr/>
        <p:txBody>
          <a:bodyPr/>
          <a:lstStyle/>
          <a:p>
            <a:fld id="{1E59481D-D1F6-4802-B570-6387A6BA0FC7}" type="datetimeFigureOut">
              <a:rPr lang="tr-TR" smtClean="0"/>
              <a:t>02.01.2024</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CA883076-EBD8-49CD-92AD-6DD6D60941C1}" type="slidenum">
              <a:rPr lang="tr-TR" smtClean="0"/>
              <a:t>‹#›</a:t>
            </a:fld>
            <a:endParaRPr lang="tr-TR"/>
          </a:p>
        </p:txBody>
      </p:sp>
    </p:spTree>
    <p:extLst>
      <p:ext uri="{BB962C8B-B14F-4D97-AF65-F5344CB8AC3E}">
        <p14:creationId xmlns:p14="http://schemas.microsoft.com/office/powerpoint/2010/main" val="77493966"/>
      </p:ext>
    </p:extLst>
  </p:cSld>
  <p:clrMapOvr>
    <a:masterClrMapping/>
  </p:clrMapOvr>
  <p:transition spd="med" advTm="0">
    <p:split orient="vert"/>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tr-TR"/>
              <a:t>Asıl başlık stili için tıklatın</a:t>
            </a:r>
          </a:p>
        </p:txBody>
      </p:sp>
      <p:sp>
        <p:nvSpPr>
          <p:cNvPr id="3" name="Metin Yer Tutucusu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1E59481D-D1F6-4802-B570-6387A6BA0FC7}" type="datetimeFigureOut">
              <a:rPr lang="tr-TR" smtClean="0"/>
              <a:t>02.01.2024</a:t>
            </a:fld>
            <a:endParaRPr lang="tr-TR"/>
          </a:p>
        </p:txBody>
      </p:sp>
      <p:sp>
        <p:nvSpPr>
          <p:cNvPr id="5" name="Altbilgi Yer Tutucusu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CA883076-EBD8-49CD-92AD-6DD6D60941C1}" type="slidenum">
              <a:rPr lang="tr-TR" smtClean="0"/>
              <a:t>‹#›</a:t>
            </a:fld>
            <a:endParaRPr lang="tr-TR"/>
          </a:p>
        </p:txBody>
      </p:sp>
    </p:spTree>
    <p:extLst>
      <p:ext uri="{BB962C8B-B14F-4D97-AF65-F5344CB8AC3E}">
        <p14:creationId xmlns:p14="http://schemas.microsoft.com/office/powerpoint/2010/main" val="32232722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advTm="0">
    <p:split orient="vert"/>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hyperlink" Target="https://altinovamyo.yalova.edu.tr/tr/Page/Icerik/isletmede-mesleki-egitimi-formlari" TargetMode="External"/></Relationships>
</file>

<file path=ppt/slides/_rels/slide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532440" y="4155926"/>
            <a:ext cx="488595" cy="550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Başlık 1"/>
          <p:cNvSpPr txBox="1">
            <a:spLocks/>
          </p:cNvSpPr>
          <p:nvPr/>
        </p:nvSpPr>
        <p:spPr>
          <a:xfrm>
            <a:off x="107504" y="1347614"/>
            <a:ext cx="9144000" cy="1715616"/>
          </a:xfrm>
          <a:prstGeom prst="rect">
            <a:avLst/>
          </a:prstGeom>
          <a:ln>
            <a:noFill/>
          </a:ln>
        </p:spPr>
        <p:txBody>
          <a:bodyPr vert="horz" lIns="0" tIns="0" rIns="18288" bIns="0" anchor="b">
            <a:noAutofit/>
            <a:scene3d>
              <a:camera prst="orthographicFront"/>
              <a:lightRig rig="freezing" dir="t">
                <a:rot lat="0" lon="0" rev="5640000"/>
              </a:lightRig>
            </a:scene3d>
            <a:sp3d prstMaterial="flat">
              <a:bevelT w="38100" h="38100"/>
              <a:contourClr>
                <a:schemeClr val="tx2"/>
              </a:contourClr>
            </a:sp3d>
          </a:bodyPr>
          <a:lstStyle>
            <a:lvl1pPr algn="r" rtl="0" eaLnBrk="1" latinLnBrk="0" hangingPunct="1">
              <a:spcBef>
                <a:spcPct val="0"/>
              </a:spcBef>
              <a:buNone/>
              <a:defRPr kumimoji="0" sz="5600" b="1" kern="1200">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pPr lvl="0" algn="ctr">
              <a:defRPr/>
            </a:pPr>
            <a:r>
              <a:rPr kumimoji="0" lang="tr-TR" sz="3600" b="1" i="0" u="none" strike="noStrike" kern="1200" cap="none" spc="0" normalizeH="0" baseline="0" noProof="0" dirty="0">
                <a:ln>
                  <a:noFill/>
                </a:ln>
                <a:solidFill>
                  <a:sysClr val="windowText" lastClr="000000"/>
                </a:solidFill>
                <a:effectLst>
                  <a:outerShdw blurRad="38100" dist="25400" dir="5400000" algn="tl" rotWithShape="0">
                    <a:srgbClr val="000000">
                      <a:alpha val="43000"/>
                    </a:srgbClr>
                  </a:outerShdw>
                </a:effectLst>
                <a:uLnTx/>
                <a:uFillTx/>
                <a:latin typeface="Times New Roman" panose="02020603050405020304" pitchFamily="18" charset="0"/>
                <a:ea typeface="+mj-ea"/>
                <a:cs typeface="Times New Roman" panose="02020603050405020304" pitchFamily="18" charset="0"/>
              </a:rPr>
              <a:t/>
            </a:r>
            <a:br>
              <a:rPr kumimoji="0" lang="tr-TR" sz="3600" b="1" i="0" u="none" strike="noStrike" kern="1200" cap="none" spc="0" normalizeH="0" baseline="0" noProof="0" dirty="0">
                <a:ln>
                  <a:noFill/>
                </a:ln>
                <a:solidFill>
                  <a:sysClr val="windowText" lastClr="000000"/>
                </a:solidFill>
                <a:effectLst>
                  <a:outerShdw blurRad="38100" dist="25400" dir="5400000" algn="tl" rotWithShape="0">
                    <a:srgbClr val="000000">
                      <a:alpha val="43000"/>
                    </a:srgbClr>
                  </a:outerShdw>
                </a:effectLst>
                <a:uLnTx/>
                <a:uFillTx/>
                <a:latin typeface="Times New Roman" panose="02020603050405020304" pitchFamily="18" charset="0"/>
                <a:ea typeface="+mj-ea"/>
                <a:cs typeface="Times New Roman" panose="02020603050405020304" pitchFamily="18" charset="0"/>
              </a:rPr>
            </a:br>
            <a:r>
              <a:rPr kumimoji="0" lang="tr-TR" sz="3600" b="1" i="0" u="none" strike="noStrike" kern="1200" cap="none" spc="0" normalizeH="0" baseline="0" noProof="0" dirty="0">
                <a:ln>
                  <a:noFill/>
                </a:ln>
                <a:solidFill>
                  <a:sysClr val="windowText" lastClr="000000"/>
                </a:solidFill>
                <a:effectLst>
                  <a:outerShdw blurRad="38100" dist="25400" dir="5400000" algn="tl" rotWithShape="0">
                    <a:srgbClr val="000000">
                      <a:alpha val="43000"/>
                    </a:srgbClr>
                  </a:outerShdw>
                </a:effectLst>
                <a:uLnTx/>
                <a:uFillTx/>
                <a:latin typeface="Times New Roman" panose="02020603050405020304" pitchFamily="18" charset="0"/>
                <a:ea typeface="+mj-ea"/>
                <a:cs typeface="Times New Roman" panose="02020603050405020304" pitchFamily="18" charset="0"/>
              </a:rPr>
              <a:t/>
            </a:r>
            <a:br>
              <a:rPr kumimoji="0" lang="tr-TR" sz="3600" b="1" i="0" u="none" strike="noStrike" kern="1200" cap="none" spc="0" normalizeH="0" baseline="0" noProof="0" dirty="0">
                <a:ln>
                  <a:noFill/>
                </a:ln>
                <a:solidFill>
                  <a:sysClr val="windowText" lastClr="000000"/>
                </a:solidFill>
                <a:effectLst>
                  <a:outerShdw blurRad="38100" dist="25400" dir="5400000" algn="tl" rotWithShape="0">
                    <a:srgbClr val="000000">
                      <a:alpha val="43000"/>
                    </a:srgbClr>
                  </a:outerShdw>
                </a:effectLst>
                <a:uLnTx/>
                <a:uFillTx/>
                <a:latin typeface="Times New Roman" panose="02020603050405020304" pitchFamily="18" charset="0"/>
                <a:ea typeface="+mj-ea"/>
                <a:cs typeface="Times New Roman" panose="02020603050405020304" pitchFamily="18" charset="0"/>
              </a:rPr>
            </a:br>
            <a:r>
              <a:rPr kumimoji="0" lang="tr-TR" sz="3600" b="1" i="0" u="none" strike="noStrike" kern="1200" cap="none" spc="0" normalizeH="0" baseline="0" noProof="0" dirty="0">
                <a:ln>
                  <a:noFill/>
                </a:ln>
                <a:solidFill>
                  <a:sysClr val="windowText" lastClr="000000"/>
                </a:solidFill>
                <a:effectLst>
                  <a:outerShdw blurRad="38100" dist="25400" dir="5400000" algn="tl" rotWithShape="0">
                    <a:srgbClr val="000000">
                      <a:alpha val="43000"/>
                    </a:srgbClr>
                  </a:outerShdw>
                </a:effectLst>
                <a:uLnTx/>
                <a:uFillTx/>
                <a:latin typeface="Times New Roman" panose="02020603050405020304" pitchFamily="18" charset="0"/>
                <a:ea typeface="+mj-ea"/>
                <a:cs typeface="Times New Roman" panose="02020603050405020304" pitchFamily="18" charset="0"/>
              </a:rPr>
              <a:t/>
            </a:r>
            <a:br>
              <a:rPr kumimoji="0" lang="tr-TR" sz="3600" b="1" i="0" u="none" strike="noStrike" kern="1200" cap="none" spc="0" normalizeH="0" baseline="0" noProof="0" dirty="0">
                <a:ln>
                  <a:noFill/>
                </a:ln>
                <a:solidFill>
                  <a:sysClr val="windowText" lastClr="000000"/>
                </a:solidFill>
                <a:effectLst>
                  <a:outerShdw blurRad="38100" dist="25400" dir="5400000" algn="tl" rotWithShape="0">
                    <a:srgbClr val="000000">
                      <a:alpha val="43000"/>
                    </a:srgbClr>
                  </a:outerShdw>
                </a:effectLst>
                <a:uLnTx/>
                <a:uFillTx/>
                <a:latin typeface="Times New Roman" panose="02020603050405020304" pitchFamily="18" charset="0"/>
                <a:ea typeface="+mj-ea"/>
                <a:cs typeface="Times New Roman" panose="02020603050405020304" pitchFamily="18" charset="0"/>
              </a:rPr>
            </a:br>
            <a:r>
              <a:rPr kumimoji="0" lang="tr-TR" sz="3600" b="1" i="0" u="none" strike="noStrike" kern="1200" cap="none" spc="0" normalizeH="0" baseline="0" noProof="0" dirty="0">
                <a:ln>
                  <a:noFill/>
                </a:ln>
                <a:solidFill>
                  <a:sysClr val="windowText" lastClr="000000"/>
                </a:solidFill>
                <a:effectLst>
                  <a:outerShdw blurRad="38100" dist="25400" dir="5400000" algn="tl" rotWithShape="0">
                    <a:srgbClr val="000000">
                      <a:alpha val="43000"/>
                    </a:srgbClr>
                  </a:outerShdw>
                </a:effectLst>
                <a:uLnTx/>
                <a:uFillTx/>
                <a:latin typeface="Times New Roman" panose="02020603050405020304" pitchFamily="18" charset="0"/>
                <a:ea typeface="+mj-ea"/>
                <a:cs typeface="Times New Roman" panose="02020603050405020304" pitchFamily="18" charset="0"/>
              </a:rPr>
              <a:t/>
            </a:r>
            <a:br>
              <a:rPr kumimoji="0" lang="tr-TR" sz="3600" b="1" i="0" u="none" strike="noStrike" kern="1200" cap="none" spc="0" normalizeH="0" baseline="0" noProof="0" dirty="0">
                <a:ln>
                  <a:noFill/>
                </a:ln>
                <a:solidFill>
                  <a:sysClr val="windowText" lastClr="000000"/>
                </a:solidFill>
                <a:effectLst>
                  <a:outerShdw blurRad="38100" dist="25400" dir="5400000" algn="tl" rotWithShape="0">
                    <a:srgbClr val="000000">
                      <a:alpha val="43000"/>
                    </a:srgbClr>
                  </a:outerShdw>
                </a:effectLst>
                <a:uLnTx/>
                <a:uFillTx/>
                <a:latin typeface="Times New Roman" panose="02020603050405020304" pitchFamily="18" charset="0"/>
                <a:ea typeface="+mj-ea"/>
                <a:cs typeface="Times New Roman" panose="02020603050405020304" pitchFamily="18" charset="0"/>
              </a:rPr>
            </a:br>
            <a:r>
              <a:rPr kumimoji="0" lang="tr-TR" sz="3600" b="1" i="0" u="none" strike="noStrike" kern="1200" cap="none" spc="0" normalizeH="0" baseline="0" noProof="0" dirty="0">
                <a:ln>
                  <a:noFill/>
                </a:ln>
                <a:solidFill>
                  <a:sysClr val="windowText" lastClr="000000"/>
                </a:solidFill>
                <a:effectLst>
                  <a:outerShdw blurRad="38100" dist="25400" dir="5400000" algn="tl" rotWithShape="0">
                    <a:srgbClr val="000000">
                      <a:alpha val="43000"/>
                    </a:srgbClr>
                  </a:outerShdw>
                </a:effectLst>
                <a:uLnTx/>
                <a:uFillTx/>
                <a:latin typeface="Times New Roman" panose="02020603050405020304" pitchFamily="18" charset="0"/>
                <a:ea typeface="+mj-ea"/>
                <a:cs typeface="Times New Roman" panose="02020603050405020304" pitchFamily="18" charset="0"/>
              </a:rPr>
              <a:t/>
            </a:r>
            <a:br>
              <a:rPr kumimoji="0" lang="tr-TR" sz="3600" b="1" i="0" u="none" strike="noStrike" kern="1200" cap="none" spc="0" normalizeH="0" baseline="0" noProof="0" dirty="0">
                <a:ln>
                  <a:noFill/>
                </a:ln>
                <a:solidFill>
                  <a:sysClr val="windowText" lastClr="000000"/>
                </a:solidFill>
                <a:effectLst>
                  <a:outerShdw blurRad="38100" dist="25400" dir="5400000" algn="tl" rotWithShape="0">
                    <a:srgbClr val="000000">
                      <a:alpha val="43000"/>
                    </a:srgbClr>
                  </a:outerShdw>
                </a:effectLst>
                <a:uLnTx/>
                <a:uFillTx/>
                <a:latin typeface="Times New Roman" panose="02020603050405020304" pitchFamily="18" charset="0"/>
                <a:ea typeface="+mj-ea"/>
                <a:cs typeface="Times New Roman" panose="02020603050405020304" pitchFamily="18" charset="0"/>
              </a:rPr>
            </a:br>
            <a:r>
              <a:rPr lang="en-US" sz="3600" dirty="0">
                <a:solidFill>
                  <a:sysClr val="windowText" lastClr="000000"/>
                </a:solidFill>
                <a:latin typeface="Times New Roman" panose="02020603050405020304" pitchFamily="18" charset="0"/>
                <a:cs typeface="Times New Roman" panose="02020603050405020304" pitchFamily="18" charset="0"/>
              </a:rPr>
              <a:t>YALOVA UNIVERSITY ALTINOVA VOCATIONAL SCHOOL EMPLOYMENT OPPORTUNITIES</a:t>
            </a:r>
            <a:endParaRPr kumimoji="0" lang="tr-TR" sz="3600" b="1" i="0" u="none" strike="noStrike" kern="1200" cap="none" spc="0" normalizeH="0" baseline="0" noProof="0" dirty="0">
              <a:ln>
                <a:noFill/>
              </a:ln>
              <a:solidFill>
                <a:sysClr val="windowText" lastClr="000000"/>
              </a:solidFill>
              <a:effectLst>
                <a:outerShdw blurRad="38100" dist="25400" dir="5400000" algn="tl" rotWithShape="0">
                  <a:srgbClr val="000000">
                    <a:alpha val="43000"/>
                  </a:srgbClr>
                </a:outerShdw>
              </a:effectLst>
              <a:uLnTx/>
              <a:uFillTx/>
              <a:latin typeface="Times New Roman" panose="02020603050405020304" pitchFamily="18" charset="0"/>
              <a:ea typeface="+mj-ea"/>
              <a:cs typeface="Times New Roman" panose="02020603050405020304" pitchFamily="18" charset="0"/>
            </a:endParaRPr>
          </a:p>
        </p:txBody>
      </p:sp>
    </p:spTree>
    <p:extLst>
      <p:ext uri="{BB962C8B-B14F-4D97-AF65-F5344CB8AC3E}">
        <p14:creationId xmlns:p14="http://schemas.microsoft.com/office/powerpoint/2010/main" val="3934720379"/>
      </p:ext>
    </p:extLst>
  </p:cSld>
  <p:clrMapOvr>
    <a:masterClrMapping/>
  </p:clrMapOvr>
  <p:transition spd="med" advTm="0">
    <p:split orient="vert"/>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Başlık 1"/>
          <p:cNvSpPr txBox="1">
            <a:spLocks/>
          </p:cNvSpPr>
          <p:nvPr/>
        </p:nvSpPr>
        <p:spPr>
          <a:xfrm>
            <a:off x="72008" y="195486"/>
            <a:ext cx="9144000" cy="1145282"/>
          </a:xfrm>
          <a:prstGeom prst="rect">
            <a:avLst/>
          </a:prstGeom>
        </p:spPr>
        <p:txBody>
          <a:bodyPr vert="horz" lIns="0" rIns="0" bIns="0" anchor="b">
            <a:noAutofit/>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pPr lvl="0" algn="ctr">
              <a:defRPr/>
            </a:pPr>
            <a:r>
              <a:rPr kumimoji="0" lang="tr-TR" sz="36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mj-ea"/>
                <a:cs typeface="Times New Roman" panose="02020603050405020304" pitchFamily="18" charset="0"/>
              </a:rPr>
              <a:t/>
            </a:r>
            <a:br>
              <a:rPr kumimoji="0" lang="tr-TR" sz="36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mj-ea"/>
                <a:cs typeface="Times New Roman" panose="02020603050405020304" pitchFamily="18" charset="0"/>
              </a:rPr>
            </a:br>
            <a:r>
              <a:rPr kumimoji="0" lang="tr-TR" sz="36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mj-ea"/>
                <a:cs typeface="Times New Roman" panose="02020603050405020304" pitchFamily="18" charset="0"/>
              </a:rPr>
              <a:t/>
            </a:r>
            <a:br>
              <a:rPr kumimoji="0" lang="tr-TR" sz="36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mj-ea"/>
                <a:cs typeface="Times New Roman" panose="02020603050405020304" pitchFamily="18" charset="0"/>
              </a:rPr>
            </a:br>
            <a:r>
              <a:rPr kumimoji="0" lang="tr-TR" sz="36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mj-ea"/>
                <a:cs typeface="Times New Roman" panose="02020603050405020304" pitchFamily="18" charset="0"/>
              </a:rPr>
              <a:t/>
            </a:r>
            <a:br>
              <a:rPr kumimoji="0" lang="tr-TR" sz="36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mj-ea"/>
                <a:cs typeface="Times New Roman" panose="02020603050405020304" pitchFamily="18" charset="0"/>
              </a:rPr>
            </a:br>
            <a:r>
              <a:rPr kumimoji="0" lang="tr-TR" sz="36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mj-ea"/>
                <a:cs typeface="Times New Roman" panose="02020603050405020304" pitchFamily="18" charset="0"/>
              </a:rPr>
              <a:t/>
            </a:r>
            <a:br>
              <a:rPr kumimoji="0" lang="tr-TR" sz="36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mj-ea"/>
                <a:cs typeface="Times New Roman" panose="02020603050405020304" pitchFamily="18" charset="0"/>
              </a:rPr>
            </a:br>
            <a:r>
              <a:rPr kumimoji="0" lang="tr-TR" sz="36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mj-ea"/>
                <a:cs typeface="Times New Roman" panose="02020603050405020304" pitchFamily="18" charset="0"/>
              </a:rPr>
              <a:t/>
            </a:r>
            <a:br>
              <a:rPr kumimoji="0" lang="tr-TR" sz="36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mj-ea"/>
                <a:cs typeface="Times New Roman" panose="02020603050405020304" pitchFamily="18" charset="0"/>
              </a:rPr>
            </a:br>
            <a:r>
              <a:rPr kumimoji="0" lang="tr-TR" sz="36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mj-ea"/>
                <a:cs typeface="Times New Roman" panose="02020603050405020304" pitchFamily="18" charset="0"/>
              </a:rPr>
              <a:t/>
            </a:r>
            <a:br>
              <a:rPr kumimoji="0" lang="tr-TR" sz="36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mj-ea"/>
                <a:cs typeface="Times New Roman" panose="02020603050405020304" pitchFamily="18" charset="0"/>
              </a:rPr>
            </a:br>
            <a:r>
              <a:rPr kumimoji="0" lang="tr-TR" sz="36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mj-ea"/>
                <a:cs typeface="Times New Roman" panose="02020603050405020304" pitchFamily="18" charset="0"/>
              </a:rPr>
              <a:t/>
            </a:r>
            <a:br>
              <a:rPr kumimoji="0" lang="tr-TR" sz="3600" b="0" i="0" u="none" strike="noStrike" kern="1200" cap="none" spc="0" normalizeH="0" baseline="0" noProof="0" dirty="0">
                <a:ln>
                  <a:noFill/>
                </a:ln>
                <a:solidFill>
                  <a:sysClr val="windowText" lastClr="000000"/>
                </a:solidFill>
                <a:effectLst/>
                <a:uLnTx/>
                <a:uFillTx/>
                <a:latin typeface="Times New Roman" panose="02020603050405020304" pitchFamily="18" charset="0"/>
                <a:ea typeface="+mj-ea"/>
                <a:cs typeface="Times New Roman" panose="02020603050405020304" pitchFamily="18" charset="0"/>
              </a:rPr>
            </a:br>
            <a:r>
              <a:rPr lang="tr-TR" sz="3600" dirty="0">
                <a:solidFill>
                  <a:srgbClr val="0070C0"/>
                </a:solidFill>
                <a:latin typeface="Times New Roman" panose="02020603050405020304" pitchFamily="18" charset="0"/>
                <a:cs typeface="Times New Roman" panose="02020603050405020304" pitchFamily="18" charset="0"/>
              </a:rPr>
              <a:t>YALOVA UNIVERSITY ALTINOVA VOCATIONAL SCHOOL</a:t>
            </a:r>
            <a:endParaRPr kumimoji="0" lang="tr-TR" sz="3600" b="0" i="0" u="none" strike="noStrike" kern="1200" cap="none" spc="0" normalizeH="0" baseline="0" noProof="0" dirty="0">
              <a:ln>
                <a:noFill/>
              </a:ln>
              <a:solidFill>
                <a:srgbClr val="0070C0"/>
              </a:solidFill>
              <a:effectLst/>
              <a:uLnTx/>
              <a:uFillTx/>
              <a:latin typeface="Times New Roman" panose="02020603050405020304" pitchFamily="18" charset="0"/>
              <a:cs typeface="Times New Roman" panose="02020603050405020304" pitchFamily="18" charset="0"/>
            </a:endParaRPr>
          </a:p>
        </p:txBody>
      </p:sp>
      <p:pic>
        <p:nvPicPr>
          <p:cNvPr id="5" name="İçerik Yer Tutucusu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56228" y="1419622"/>
            <a:ext cx="6375560" cy="3384376"/>
          </a:xfrm>
          <a:prstGeom prst="rect">
            <a:avLst/>
          </a:prstGeom>
        </p:spPr>
      </p:pic>
    </p:spTree>
    <p:extLst>
      <p:ext uri="{BB962C8B-B14F-4D97-AF65-F5344CB8AC3E}">
        <p14:creationId xmlns:p14="http://schemas.microsoft.com/office/powerpoint/2010/main" val="772397574"/>
      </p:ext>
    </p:extLst>
  </p:cSld>
  <p:clrMapOvr>
    <a:masterClrMapping/>
  </p:clrMapOvr>
  <p:transition spd="med" advTm="0">
    <p:split orient="ver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30453" y="627534"/>
            <a:ext cx="4741539" cy="35456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İçerik Yer Tutucusu 2"/>
          <p:cNvSpPr txBox="1">
            <a:spLocks/>
          </p:cNvSpPr>
          <p:nvPr/>
        </p:nvSpPr>
        <p:spPr>
          <a:xfrm>
            <a:off x="395536" y="627534"/>
            <a:ext cx="3754760" cy="3384376"/>
          </a:xfrm>
          <a:prstGeom prst="rect">
            <a:avLst/>
          </a:prstGeom>
        </p:spPr>
        <p:txBody>
          <a:bodyPr vert="horz">
            <a:normAutofit fontScale="85000" lnSpcReduction="10000"/>
          </a:bodyPr>
          <a:lst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a:lstStyle>
          <a:p>
            <a:pPr marL="0" indent="0" algn="just">
              <a:buNone/>
            </a:pPr>
            <a:r>
              <a:rPr lang="en-US" sz="2400" dirty="0">
                <a:latin typeface="Times New Roman" panose="02020603050405020304" pitchFamily="18" charset="0"/>
                <a:cs typeface="Times New Roman" panose="02020603050405020304" pitchFamily="18" charset="0"/>
              </a:rPr>
              <a:t>In order to train the qualified manpower needed by the sector within the scope of </a:t>
            </a:r>
            <a:r>
              <a:rPr lang="en-US" sz="2400" dirty="0" err="1">
                <a:latin typeface="Times New Roman" panose="02020603050405020304" pitchFamily="18" charset="0"/>
                <a:cs typeface="Times New Roman" panose="02020603050405020304" pitchFamily="18" charset="0"/>
              </a:rPr>
              <a:t>Yalova</a:t>
            </a:r>
            <a:r>
              <a:rPr lang="en-US" sz="2400" dirty="0">
                <a:latin typeface="Times New Roman" panose="02020603050405020304" pitchFamily="18" charset="0"/>
                <a:cs typeface="Times New Roman" panose="02020603050405020304" pitchFamily="18" charset="0"/>
              </a:rPr>
              <a:t> University's cooperation with the industry, a protocol was signed on 07/11/2018 between </a:t>
            </a:r>
            <a:r>
              <a:rPr lang="en-US" sz="2400" dirty="0" err="1">
                <a:latin typeface="Times New Roman" panose="02020603050405020304" pitchFamily="18" charset="0"/>
                <a:cs typeface="Times New Roman" panose="02020603050405020304" pitchFamily="18" charset="0"/>
              </a:rPr>
              <a:t>Yalova</a:t>
            </a:r>
            <a:r>
              <a:rPr lang="en-US" sz="2400" dirty="0">
                <a:latin typeface="Times New Roman" panose="02020603050405020304" pitchFamily="18" charset="0"/>
                <a:cs typeface="Times New Roman" panose="02020603050405020304" pitchFamily="18" charset="0"/>
              </a:rPr>
              <a:t> University </a:t>
            </a:r>
            <a:r>
              <a:rPr lang="en-US" sz="2400" dirty="0" err="1">
                <a:latin typeface="Times New Roman" panose="02020603050405020304" pitchFamily="18" charset="0"/>
                <a:cs typeface="Times New Roman" panose="02020603050405020304" pitchFamily="18" charset="0"/>
              </a:rPr>
              <a:t>Rectorate</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Altınova</a:t>
            </a:r>
            <a:r>
              <a:rPr lang="en-US" sz="2400" dirty="0">
                <a:latin typeface="Times New Roman" panose="02020603050405020304" pitchFamily="18" charset="0"/>
                <a:cs typeface="Times New Roman" panose="02020603050405020304" pitchFamily="18" charset="0"/>
              </a:rPr>
              <a:t> Municipality and TERSAN Shipyard Industry and Trade Inc. to establish and run a Vocational School that provides employment opportunities.</a:t>
            </a:r>
            <a:endParaRPr lang="tr-TR"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67086774"/>
      </p:ext>
    </p:extLst>
  </p:cSld>
  <p:clrMapOvr>
    <a:masterClrMapping/>
  </p:clrMapOvr>
  <p:transition spd="med" advTm="0">
    <p:split orient="vert"/>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Başlık 1"/>
          <p:cNvSpPr txBox="1">
            <a:spLocks/>
          </p:cNvSpPr>
          <p:nvPr/>
        </p:nvSpPr>
        <p:spPr>
          <a:xfrm>
            <a:off x="467544" y="267494"/>
            <a:ext cx="8229600" cy="494928"/>
          </a:xfrm>
          <a:prstGeom prst="rect">
            <a:avLst/>
          </a:prstGeom>
        </p:spPr>
        <p:txBody>
          <a:bodyPr vert="horz" lIns="0" rIns="0" bIns="0" anchor="b">
            <a:normAutofit fontScale="92500" lnSpcReduction="20000"/>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pPr algn="ctr"/>
            <a:r>
              <a:rPr lang="tr-TR" sz="3600" dirty="0">
                <a:latin typeface="Times New Roman" panose="02020603050405020304" pitchFamily="18" charset="0"/>
                <a:cs typeface="Times New Roman" panose="02020603050405020304" pitchFamily="18" charset="0"/>
              </a:rPr>
              <a:t>WORKPLACE PRACTICE TRAINING</a:t>
            </a:r>
            <a:endParaRPr lang="tr-TR" sz="3600" dirty="0">
              <a:latin typeface="Times New Roman" panose="02020603050405020304" pitchFamily="18" charset="0"/>
              <a:cs typeface="Times New Roman" panose="02020603050405020304" pitchFamily="18" charset="0"/>
            </a:endParaRPr>
          </a:p>
        </p:txBody>
      </p:sp>
      <p:sp>
        <p:nvSpPr>
          <p:cNvPr id="5" name="İçerik Yer Tutucusu 2"/>
          <p:cNvSpPr txBox="1">
            <a:spLocks/>
          </p:cNvSpPr>
          <p:nvPr/>
        </p:nvSpPr>
        <p:spPr>
          <a:xfrm>
            <a:off x="467544" y="843558"/>
            <a:ext cx="8229600" cy="3208020"/>
          </a:xfrm>
          <a:prstGeom prst="rect">
            <a:avLst/>
          </a:prstGeom>
        </p:spPr>
        <p:txBody>
          <a:bodyPr vert="horz">
            <a:normAutofit/>
          </a:bodyPr>
          <a:lst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a:lstStyle>
          <a:p>
            <a:pPr marL="0" indent="0">
              <a:buNone/>
            </a:pPr>
            <a:r>
              <a:rPr lang="tr-TR"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Altınova</a:t>
            </a:r>
            <a:r>
              <a:rPr lang="en-US" sz="2000" dirty="0">
                <a:latin typeface="Times New Roman" panose="02020603050405020304" pitchFamily="18" charset="0"/>
                <a:cs typeface="Times New Roman" panose="02020603050405020304" pitchFamily="18" charset="0"/>
              </a:rPr>
              <a:t> Vocational School, which was established in this context, provides 3+1 education opportunity to the Shipbuilding program and Welding Technology program.	In this way, our students receive practical training in the shipyard for 1 semester in addition to the practical training they receive at the university within the scope of the Workplace Application Training course.</a:t>
            </a:r>
            <a:endParaRPr lang="tr-TR" sz="2000" dirty="0">
              <a:latin typeface="Times New Roman" panose="02020603050405020304" pitchFamily="18" charset="0"/>
              <a:cs typeface="Times New Roman" panose="02020603050405020304" pitchFamily="18" charset="0"/>
            </a:endParaRPr>
          </a:p>
        </p:txBody>
      </p:sp>
      <p:pic>
        <p:nvPicPr>
          <p:cNvPr id="6" name="Resim 5"/>
          <p:cNvPicPr>
            <a:picLocks noChangeAspect="1"/>
          </p:cNvPicPr>
          <p:nvPr/>
        </p:nvPicPr>
        <p:blipFill rotWithShape="1">
          <a:blip r:embed="rId2">
            <a:extLst>
              <a:ext uri="{28A0092B-C50C-407E-A947-70E740481C1C}">
                <a14:useLocalDpi xmlns:a14="http://schemas.microsoft.com/office/drawing/2010/main" val="0"/>
              </a:ext>
            </a:extLst>
          </a:blip>
          <a:srcRect t="27935"/>
          <a:stretch/>
        </p:blipFill>
        <p:spPr>
          <a:xfrm>
            <a:off x="1259632" y="3084934"/>
            <a:ext cx="6749884" cy="1047780"/>
          </a:xfrm>
          <a:prstGeom prst="rect">
            <a:avLst/>
          </a:prstGeom>
        </p:spPr>
      </p:pic>
    </p:spTree>
    <p:extLst>
      <p:ext uri="{BB962C8B-B14F-4D97-AF65-F5344CB8AC3E}">
        <p14:creationId xmlns:p14="http://schemas.microsoft.com/office/powerpoint/2010/main" val="3458301081"/>
      </p:ext>
    </p:extLst>
  </p:cSld>
  <p:clrMapOvr>
    <a:masterClrMapping/>
  </p:clrMapOvr>
  <p:transition spd="med" advTm="0">
    <p:split orient="vert"/>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xmlns="" id="{B4FD652A-1379-4FE5-B3A3-C5D01FD37B04}"/>
              </a:ext>
            </a:extLst>
          </p:cNvPr>
          <p:cNvPicPr>
            <a:picLocks noChangeAspect="1"/>
          </p:cNvPicPr>
          <p:nvPr/>
        </p:nvPicPr>
        <p:blipFill>
          <a:blip r:embed="rId3"/>
          <a:stretch>
            <a:fillRect/>
          </a:stretch>
        </p:blipFill>
        <p:spPr>
          <a:xfrm>
            <a:off x="323528" y="783540"/>
            <a:ext cx="4824536" cy="3259728"/>
          </a:xfrm>
          <a:prstGeom prst="rect">
            <a:avLst/>
          </a:prstGeom>
        </p:spPr>
      </p:pic>
      <p:sp>
        <p:nvSpPr>
          <p:cNvPr id="4" name="Başlık 1"/>
          <p:cNvSpPr txBox="1">
            <a:spLocks/>
          </p:cNvSpPr>
          <p:nvPr/>
        </p:nvSpPr>
        <p:spPr>
          <a:xfrm>
            <a:off x="467544" y="195486"/>
            <a:ext cx="8229600" cy="571482"/>
          </a:xfrm>
          <a:prstGeom prst="rect">
            <a:avLst/>
          </a:prstGeom>
        </p:spPr>
        <p:txBody>
          <a:bodyPr vert="horz" lIns="0" rIns="0" bIns="0" anchor="b">
            <a:noAutofit/>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pPr algn="ctr"/>
            <a:r>
              <a:rPr lang="tr-TR" sz="3600" dirty="0">
                <a:latin typeface="Times New Roman" panose="02020603050405020304" pitchFamily="18" charset="0"/>
                <a:cs typeface="Times New Roman" panose="02020603050405020304" pitchFamily="18" charset="0"/>
              </a:rPr>
              <a:t>WORKPLACE PRACTICE </a:t>
            </a:r>
            <a:r>
              <a:rPr lang="tr-TR" sz="3600" dirty="0" smtClean="0">
                <a:latin typeface="Times New Roman" panose="02020603050405020304" pitchFamily="18" charset="0"/>
                <a:cs typeface="Times New Roman" panose="02020603050405020304" pitchFamily="18" charset="0"/>
              </a:rPr>
              <a:t>TRAINING</a:t>
            </a:r>
            <a:endParaRPr lang="tr-TR" sz="3600" dirty="0">
              <a:latin typeface="Times New Roman" panose="02020603050405020304" pitchFamily="18" charset="0"/>
              <a:cs typeface="Times New Roman" panose="02020603050405020304" pitchFamily="18" charset="0"/>
            </a:endParaRPr>
          </a:p>
        </p:txBody>
      </p:sp>
      <p:sp>
        <p:nvSpPr>
          <p:cNvPr id="5" name="İçerik Yer Tutucusu 2"/>
          <p:cNvSpPr txBox="1">
            <a:spLocks/>
          </p:cNvSpPr>
          <p:nvPr/>
        </p:nvSpPr>
        <p:spPr>
          <a:xfrm>
            <a:off x="5220072" y="834266"/>
            <a:ext cx="3816424" cy="3393668"/>
          </a:xfrm>
          <a:prstGeom prst="rect">
            <a:avLst/>
          </a:prstGeom>
        </p:spPr>
        <p:txBody>
          <a:bodyPr vert="horz">
            <a:normAutofit fontScale="92500" lnSpcReduction="20000"/>
          </a:bodyPr>
          <a:lst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a:lstStyle>
          <a:p>
            <a:pPr marL="0" indent="0" algn="just">
              <a:buNone/>
            </a:pPr>
            <a:r>
              <a:rPr lang="tr-TR" sz="1900" dirty="0">
                <a:latin typeface="Times New Roman" panose="02020603050405020304" pitchFamily="18" charset="0"/>
                <a:cs typeface="Times New Roman" panose="02020603050405020304" pitchFamily="18" charset="0"/>
              </a:rPr>
              <a:t>   </a:t>
            </a:r>
            <a:r>
              <a:rPr lang="en-US" sz="1900" dirty="0">
                <a:latin typeface="Times New Roman" panose="02020603050405020304" pitchFamily="18" charset="0"/>
                <a:cs typeface="Times New Roman" panose="02020603050405020304" pitchFamily="18" charset="0"/>
              </a:rPr>
              <a:t>Students who complete the workplace practice training and graduate from the graduates who are reported inadequate in terms of adaptation-adaptation to the enterprise and showing the necessary skills cannot benefit from employment assurance.    Other important issues that our students should pay attention to regarding Workplace Practical Training are included in the Directive on Vocational Training in the Enterprise, which we have published on our </a:t>
            </a:r>
            <a:r>
              <a:rPr lang="en-US" sz="1900" dirty="0" err="1">
                <a:latin typeface="Times New Roman" panose="02020603050405020304" pitchFamily="18" charset="0"/>
                <a:cs typeface="Times New Roman" panose="02020603050405020304" pitchFamily="18" charset="0"/>
              </a:rPr>
              <a:t>Altınova</a:t>
            </a:r>
            <a:r>
              <a:rPr lang="en-US" sz="1900" dirty="0">
                <a:latin typeface="Times New Roman" panose="02020603050405020304" pitchFamily="18" charset="0"/>
                <a:cs typeface="Times New Roman" panose="02020603050405020304" pitchFamily="18" charset="0"/>
              </a:rPr>
              <a:t> Vocational School web page.</a:t>
            </a:r>
            <a:endParaRPr lang="tr-TR" sz="2300" dirty="0">
              <a:latin typeface="Times New Roman" panose="02020603050405020304" pitchFamily="18" charset="0"/>
              <a:cs typeface="Times New Roman" panose="02020603050405020304" pitchFamily="18" charset="0"/>
            </a:endParaRPr>
          </a:p>
          <a:p>
            <a:pPr marL="0" indent="0" algn="just">
              <a:buFont typeface="Wingdings 2"/>
              <a:buNone/>
            </a:pPr>
            <a:endParaRPr lang="tr-TR" sz="2000" dirty="0">
              <a:latin typeface="Times New Roman" panose="02020603050405020304" pitchFamily="18" charset="0"/>
              <a:cs typeface="Times New Roman" panose="02020603050405020304" pitchFamily="18" charset="0"/>
            </a:endParaRPr>
          </a:p>
        </p:txBody>
      </p:sp>
      <p:sp>
        <p:nvSpPr>
          <p:cNvPr id="10" name="Metin kutusu 9">
            <a:hlinkClick r:id="rId4"/>
          </p:cNvPr>
          <p:cNvSpPr txBox="1"/>
          <p:nvPr/>
        </p:nvSpPr>
        <p:spPr>
          <a:xfrm>
            <a:off x="1259632" y="4110566"/>
            <a:ext cx="7050328" cy="338554"/>
          </a:xfrm>
          <a:prstGeom prst="rect">
            <a:avLst/>
          </a:prstGeom>
          <a:noFill/>
        </p:spPr>
        <p:txBody>
          <a:bodyPr wrap="none" rtlCol="0">
            <a:spAutoFit/>
          </a:bodyPr>
          <a:lstStyle/>
          <a:p>
            <a:pPr lvl="0"/>
            <a:r>
              <a:rPr lang="tr-TR" sz="1600" dirty="0">
                <a:solidFill>
                  <a:prstClr val="black"/>
                </a:solidFill>
                <a:latin typeface="Times New Roman" panose="02020603050405020304" pitchFamily="18" charset="0"/>
                <a:cs typeface="Times New Roman" panose="02020603050405020304" pitchFamily="18" charset="0"/>
                <a:hlinkClick r:id="rId4"/>
              </a:rPr>
              <a:t>https://altinovamyo.yalova.edu.tr/tr/Page/Icerik/isletmede-mesleki-egitimi-formlari</a:t>
            </a:r>
            <a:endParaRPr lang="tr-TR" sz="1600"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05807816"/>
      </p:ext>
    </p:extLst>
  </p:cSld>
  <p:clrMapOvr>
    <a:masterClrMapping/>
  </p:clrMapOvr>
  <p:transition spd="med" advTm="0">
    <p:split orient="ver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Başlık 1"/>
          <p:cNvSpPr txBox="1">
            <a:spLocks/>
          </p:cNvSpPr>
          <p:nvPr/>
        </p:nvSpPr>
        <p:spPr>
          <a:xfrm>
            <a:off x="467544" y="123478"/>
            <a:ext cx="8229600" cy="641226"/>
          </a:xfrm>
          <a:prstGeom prst="rect">
            <a:avLst/>
          </a:prstGeom>
        </p:spPr>
        <p:txBody>
          <a:bodyPr vert="horz" lIns="0" rIns="0" bIns="0" anchor="b">
            <a:normAutofit/>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pPr algn="ctr"/>
            <a:r>
              <a:rPr lang="tr-TR" sz="3600" dirty="0">
                <a:latin typeface="Times New Roman" panose="02020603050405020304" pitchFamily="18" charset="0"/>
                <a:cs typeface="Times New Roman" panose="02020603050405020304" pitchFamily="18" charset="0"/>
              </a:rPr>
              <a:t>ALTINOVA SHIPYARDS REGION</a:t>
            </a:r>
            <a:endParaRPr lang="tr-TR" sz="3600" dirty="0">
              <a:latin typeface="Times New Roman" panose="02020603050405020304" pitchFamily="18" charset="0"/>
              <a:cs typeface="Times New Roman" panose="02020603050405020304" pitchFamily="18" charset="0"/>
            </a:endParaRPr>
          </a:p>
        </p:txBody>
      </p:sp>
      <p:sp>
        <p:nvSpPr>
          <p:cNvPr id="5" name="İçerik Yer Tutucusu 2"/>
          <p:cNvSpPr txBox="1">
            <a:spLocks/>
          </p:cNvSpPr>
          <p:nvPr/>
        </p:nvSpPr>
        <p:spPr>
          <a:xfrm>
            <a:off x="440718" y="843558"/>
            <a:ext cx="8229600" cy="1584176"/>
          </a:xfrm>
          <a:prstGeom prst="rect">
            <a:avLst/>
          </a:prstGeom>
        </p:spPr>
        <p:txBody>
          <a:bodyPr vert="horz">
            <a:normAutofit/>
          </a:bodyPr>
          <a:lst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a:lstStyle>
          <a:p>
            <a:pPr marL="0" indent="0" algn="just">
              <a:buNone/>
            </a:pPr>
            <a:r>
              <a:rPr lang="tr-TR"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Yalova</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Altınova</a:t>
            </a:r>
            <a:r>
              <a:rPr lang="en-US" sz="2000" dirty="0">
                <a:latin typeface="Times New Roman" panose="02020603050405020304" pitchFamily="18" charset="0"/>
                <a:cs typeface="Times New Roman" panose="02020603050405020304" pitchFamily="18" charset="0"/>
              </a:rPr>
              <a:t> Shipyards Region, which is a pioneer in the shipbuilding industry in our country, is located at the crossing point of metropolises such as Istanbul, Bursa and </a:t>
            </a:r>
            <a:r>
              <a:rPr lang="en-US" sz="2000" dirty="0" err="1">
                <a:latin typeface="Times New Roman" panose="02020603050405020304" pitchFamily="18" charset="0"/>
                <a:cs typeface="Times New Roman" panose="02020603050405020304" pitchFamily="18" charset="0"/>
              </a:rPr>
              <a:t>İzmit</a:t>
            </a:r>
            <a:r>
              <a:rPr lang="en-US" sz="2000" dirty="0">
                <a:latin typeface="Times New Roman" panose="02020603050405020304" pitchFamily="18" charset="0"/>
                <a:cs typeface="Times New Roman" panose="02020603050405020304" pitchFamily="18" charset="0"/>
              </a:rPr>
              <a:t>, as well as being close to many industrial zones.</a:t>
            </a:r>
            <a:endParaRPr lang="tr-TR" sz="2000" dirty="0">
              <a:latin typeface="Times New Roman" panose="02020603050405020304" pitchFamily="18" charset="0"/>
              <a:cs typeface="Times New Roman" panose="02020603050405020304" pitchFamily="18" charset="0"/>
            </a:endParaRPr>
          </a:p>
        </p:txBody>
      </p:sp>
      <p:pic>
        <p:nvPicPr>
          <p:cNvPr id="6" name="İçerik Yer Tutucusu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407196"/>
            <a:ext cx="9144000" cy="2736304"/>
          </a:xfrm>
          <a:prstGeom prst="rect">
            <a:avLst/>
          </a:prstGeom>
        </p:spPr>
      </p:pic>
    </p:spTree>
    <p:extLst>
      <p:ext uri="{BB962C8B-B14F-4D97-AF65-F5344CB8AC3E}">
        <p14:creationId xmlns:p14="http://schemas.microsoft.com/office/powerpoint/2010/main" val="355321952"/>
      </p:ext>
    </p:extLst>
  </p:cSld>
  <p:clrMapOvr>
    <a:masterClrMapping/>
  </p:clrMapOvr>
  <p:transition spd="med" advTm="0">
    <p:split orient="vert"/>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Başlık 1"/>
          <p:cNvSpPr txBox="1">
            <a:spLocks/>
          </p:cNvSpPr>
          <p:nvPr/>
        </p:nvSpPr>
        <p:spPr>
          <a:xfrm>
            <a:off x="-612576" y="172808"/>
            <a:ext cx="8229600" cy="571482"/>
          </a:xfrm>
          <a:prstGeom prst="rect">
            <a:avLst/>
          </a:prstGeom>
        </p:spPr>
        <p:txBody>
          <a:bodyPr vert="horz" lIns="0" rIns="0" bIns="0" anchor="b">
            <a:normAutofit fontScale="90000" lnSpcReduction="10000"/>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pPr algn="ctr"/>
            <a:r>
              <a:rPr lang="tr-TR" sz="4000" dirty="0">
                <a:latin typeface="Times New Roman" panose="02020603050405020304" pitchFamily="18" charset="0"/>
                <a:cs typeface="Times New Roman" panose="02020603050405020304" pitchFamily="18" charset="0"/>
              </a:rPr>
              <a:t>TERSAN SHIPYARD</a:t>
            </a:r>
            <a:endParaRPr lang="tr-TR" sz="4000" dirty="0">
              <a:latin typeface="Times New Roman" panose="02020603050405020304" pitchFamily="18" charset="0"/>
              <a:cs typeface="Times New Roman" panose="02020603050405020304" pitchFamily="18" charset="0"/>
            </a:endParaRPr>
          </a:p>
        </p:txBody>
      </p:sp>
      <p:sp>
        <p:nvSpPr>
          <p:cNvPr id="5" name="Dikdörtgen 4"/>
          <p:cNvSpPr/>
          <p:nvPr/>
        </p:nvSpPr>
        <p:spPr>
          <a:xfrm>
            <a:off x="765920" y="898109"/>
            <a:ext cx="3456384" cy="3477875"/>
          </a:xfrm>
          <a:prstGeom prst="rect">
            <a:avLst/>
          </a:prstGeom>
        </p:spPr>
        <p:txBody>
          <a:bodyPr wrap="square">
            <a:spAutoFit/>
          </a:bodyPr>
          <a:lstStyle/>
          <a:p>
            <a:pPr lvl="0" algn="just">
              <a:spcBef>
                <a:spcPct val="20000"/>
              </a:spcBef>
              <a:buClr>
                <a:srgbClr val="0BD0D9"/>
              </a:buClr>
              <a:buSzPct val="95000"/>
            </a:pPr>
            <a:r>
              <a:rPr lang="en-US" sz="2000" dirty="0">
                <a:solidFill>
                  <a:prstClr val="black"/>
                </a:solidFill>
                <a:latin typeface="Times New Roman" panose="02020603050405020304" pitchFamily="18" charset="0"/>
                <a:cs typeface="Times New Roman" panose="02020603050405020304" pitchFamily="18" charset="0"/>
              </a:rPr>
              <a:t>TERSAN Shipyard, located in the leading position in </a:t>
            </a:r>
            <a:r>
              <a:rPr lang="en-US" sz="2000" dirty="0" err="1">
                <a:solidFill>
                  <a:prstClr val="black"/>
                </a:solidFill>
                <a:latin typeface="Times New Roman" panose="02020603050405020304" pitchFamily="18" charset="0"/>
                <a:cs typeface="Times New Roman" panose="02020603050405020304" pitchFamily="18" charset="0"/>
              </a:rPr>
              <a:t>Yalova</a:t>
            </a:r>
            <a:r>
              <a:rPr lang="en-US" sz="2000" dirty="0">
                <a:solidFill>
                  <a:prstClr val="black"/>
                </a:solidFill>
                <a:latin typeface="Times New Roman" panose="02020603050405020304" pitchFamily="18" charset="0"/>
                <a:cs typeface="Times New Roman" panose="02020603050405020304" pitchFamily="18" charset="0"/>
              </a:rPr>
              <a:t> </a:t>
            </a:r>
            <a:r>
              <a:rPr lang="en-US" sz="2000" dirty="0" err="1">
                <a:solidFill>
                  <a:prstClr val="black"/>
                </a:solidFill>
                <a:latin typeface="Times New Roman" panose="02020603050405020304" pitchFamily="18" charset="0"/>
                <a:cs typeface="Times New Roman" panose="02020603050405020304" pitchFamily="18" charset="0"/>
              </a:rPr>
              <a:t>Altınova</a:t>
            </a:r>
            <a:r>
              <a:rPr lang="en-US" sz="2000" dirty="0">
                <a:solidFill>
                  <a:prstClr val="black"/>
                </a:solidFill>
                <a:latin typeface="Times New Roman" panose="02020603050405020304" pitchFamily="18" charset="0"/>
                <a:cs typeface="Times New Roman" panose="02020603050405020304" pitchFamily="18" charset="0"/>
              </a:rPr>
              <a:t> Shipyards Region, is a technologically advanced shipyard specialized in the construction of offshore, fishing, passenger ships and other types of ships, and has gained significant experience in the construction of LNG and battery-powered ships.</a:t>
            </a:r>
            <a:endParaRPr lang="tr-TR" sz="2000" dirty="0">
              <a:solidFill>
                <a:prstClr val="black"/>
              </a:solidFill>
              <a:latin typeface="Times New Roman" panose="02020603050405020304" pitchFamily="18" charset="0"/>
              <a:cs typeface="Times New Roman" panose="02020603050405020304" pitchFamily="18" charset="0"/>
            </a:endParaRPr>
          </a:p>
        </p:txBody>
      </p:sp>
      <p:pic>
        <p:nvPicPr>
          <p:cNvPr id="6" name="Resim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34324" y="0"/>
            <a:ext cx="2304256" cy="2559639"/>
          </a:xfrm>
          <a:prstGeom prst="rect">
            <a:avLst/>
          </a:prstGeom>
        </p:spPr>
      </p:pic>
      <p:pic>
        <p:nvPicPr>
          <p:cNvPr id="7" name="Resim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52706" y="1288865"/>
            <a:ext cx="2188185" cy="2388588"/>
          </a:xfrm>
          <a:prstGeom prst="rect">
            <a:avLst/>
          </a:prstGeom>
        </p:spPr>
      </p:pic>
      <p:pic>
        <p:nvPicPr>
          <p:cNvPr id="8" name="Resim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17752" y="2559638"/>
            <a:ext cx="2320828" cy="2578049"/>
          </a:xfrm>
          <a:prstGeom prst="rect">
            <a:avLst/>
          </a:prstGeom>
        </p:spPr>
      </p:pic>
    </p:spTree>
    <p:extLst>
      <p:ext uri="{BB962C8B-B14F-4D97-AF65-F5344CB8AC3E}">
        <p14:creationId xmlns:p14="http://schemas.microsoft.com/office/powerpoint/2010/main" val="3730898141"/>
      </p:ext>
    </p:extLst>
  </p:cSld>
  <p:clrMapOvr>
    <a:masterClrMapping/>
  </p:clrMapOvr>
  <p:transition spd="med" advTm="0">
    <p:split orient="ver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Başlık 1"/>
          <p:cNvSpPr txBox="1">
            <a:spLocks/>
          </p:cNvSpPr>
          <p:nvPr/>
        </p:nvSpPr>
        <p:spPr>
          <a:xfrm>
            <a:off x="1115617" y="11966"/>
            <a:ext cx="2880320" cy="320536"/>
          </a:xfrm>
          <a:prstGeom prst="rect">
            <a:avLst/>
          </a:prstGeom>
        </p:spPr>
        <p:txBody>
          <a:bodyPr vert="horz" lIns="0" rIns="0" bIns="0" anchor="b">
            <a:normAutofit fontScale="97500"/>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pPr algn="ctr"/>
            <a:r>
              <a:rPr lang="tr-TR" sz="1800" dirty="0">
                <a:latin typeface="Times New Roman" panose="02020603050405020304" pitchFamily="18" charset="0"/>
                <a:cs typeface="Times New Roman" panose="02020603050405020304" pitchFamily="18" charset="0"/>
              </a:rPr>
              <a:t>TERSAN SHIPYARD</a:t>
            </a:r>
            <a:endParaRPr lang="tr-TR" sz="1800" dirty="0">
              <a:latin typeface="Times New Roman" panose="02020603050405020304" pitchFamily="18" charset="0"/>
              <a:cs typeface="Times New Roman" panose="02020603050405020304" pitchFamily="18" charset="0"/>
            </a:endParaRPr>
          </a:p>
        </p:txBody>
      </p:sp>
      <p:sp>
        <p:nvSpPr>
          <p:cNvPr id="5" name="Dikdörtgen 4"/>
          <p:cNvSpPr/>
          <p:nvPr/>
        </p:nvSpPr>
        <p:spPr>
          <a:xfrm>
            <a:off x="-24037" y="411510"/>
            <a:ext cx="5076056" cy="954107"/>
          </a:xfrm>
          <a:prstGeom prst="rect">
            <a:avLst/>
          </a:prstGeom>
        </p:spPr>
        <p:txBody>
          <a:bodyPr wrap="square">
            <a:spAutoFit/>
          </a:bodyPr>
          <a:lstStyle/>
          <a:p>
            <a:pPr lvl="0" algn="just">
              <a:spcBef>
                <a:spcPct val="20000"/>
              </a:spcBef>
              <a:buClr>
                <a:srgbClr val="0BD0D9"/>
              </a:buClr>
              <a:buSzPct val="95000"/>
            </a:pPr>
            <a:r>
              <a:rPr lang="en-US" sz="1400" dirty="0">
                <a:solidFill>
                  <a:prstClr val="black"/>
                </a:solidFill>
                <a:latin typeface="Times New Roman" panose="02020603050405020304" pitchFamily="18" charset="0"/>
                <a:cs typeface="Times New Roman" panose="02020603050405020304" pitchFamily="18" charset="0"/>
              </a:rPr>
              <a:t>Students who have graduated and fulfilled their responsibilities within the scope of the Workplace Practice Training course are provided with employment opportunities by TERSAN Shipyard or its subcontractors.</a:t>
            </a:r>
            <a:endParaRPr lang="tr-TR" sz="1400" dirty="0">
              <a:solidFill>
                <a:prstClr val="black"/>
              </a:solidFill>
              <a:latin typeface="Times New Roman" panose="02020603050405020304" pitchFamily="18" charset="0"/>
              <a:cs typeface="Times New Roman" panose="02020603050405020304" pitchFamily="18" charset="0"/>
            </a:endParaRPr>
          </a:p>
        </p:txBody>
      </p:sp>
      <p:pic>
        <p:nvPicPr>
          <p:cNvPr id="6" name="Resim 5">
            <a:extLst>
              <a:ext uri="{FF2B5EF4-FFF2-40B4-BE49-F238E27FC236}">
                <a16:creationId xmlns:a16="http://schemas.microsoft.com/office/drawing/2014/main" xmlns="" id="{F9A12F13-9D7A-4D33-B8CB-2CACFFAF300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8064" y="0"/>
            <a:ext cx="3857915" cy="5143500"/>
          </a:xfrm>
          <a:prstGeom prst="rect">
            <a:avLst/>
          </a:prstGeom>
        </p:spPr>
      </p:pic>
      <p:pic>
        <p:nvPicPr>
          <p:cNvPr id="3" name="Resim 2">
            <a:extLst>
              <a:ext uri="{FF2B5EF4-FFF2-40B4-BE49-F238E27FC236}">
                <a16:creationId xmlns:a16="http://schemas.microsoft.com/office/drawing/2014/main" xmlns="" id="{81F798C4-A0BB-4914-AD62-E187EEEF9657}"/>
              </a:ext>
            </a:extLst>
          </p:cNvPr>
          <p:cNvPicPr>
            <a:picLocks noChangeAspect="1"/>
          </p:cNvPicPr>
          <p:nvPr/>
        </p:nvPicPr>
        <p:blipFill>
          <a:blip r:embed="rId3"/>
          <a:stretch>
            <a:fillRect/>
          </a:stretch>
        </p:blipFill>
        <p:spPr>
          <a:xfrm>
            <a:off x="2565726" y="1382751"/>
            <a:ext cx="2353600" cy="2917190"/>
          </a:xfrm>
          <a:prstGeom prst="rect">
            <a:avLst/>
          </a:prstGeom>
          <a:ln>
            <a:solidFill>
              <a:schemeClr val="tx1"/>
            </a:solidFill>
          </a:ln>
        </p:spPr>
      </p:pic>
      <p:pic>
        <p:nvPicPr>
          <p:cNvPr id="7" name="Resim 6">
            <a:extLst>
              <a:ext uri="{FF2B5EF4-FFF2-40B4-BE49-F238E27FC236}">
                <a16:creationId xmlns:a16="http://schemas.microsoft.com/office/drawing/2014/main" xmlns="" id="{78C29F07-00BA-46FE-B13F-DFB7C44720C5}"/>
              </a:ext>
            </a:extLst>
          </p:cNvPr>
          <p:cNvPicPr>
            <a:picLocks noChangeAspect="1"/>
          </p:cNvPicPr>
          <p:nvPr/>
        </p:nvPicPr>
        <p:blipFill>
          <a:blip r:embed="rId4"/>
          <a:stretch>
            <a:fillRect/>
          </a:stretch>
        </p:blipFill>
        <p:spPr>
          <a:xfrm>
            <a:off x="131423" y="1413990"/>
            <a:ext cx="2362177" cy="2894820"/>
          </a:xfrm>
          <a:prstGeom prst="rect">
            <a:avLst/>
          </a:prstGeom>
          <a:ln>
            <a:solidFill>
              <a:schemeClr val="tx1"/>
            </a:solidFill>
          </a:ln>
        </p:spPr>
      </p:pic>
      <p:sp>
        <p:nvSpPr>
          <p:cNvPr id="8" name="Metin kutusu 7">
            <a:extLst>
              <a:ext uri="{FF2B5EF4-FFF2-40B4-BE49-F238E27FC236}">
                <a16:creationId xmlns:a16="http://schemas.microsoft.com/office/drawing/2014/main" xmlns="" id="{F06D1062-1798-4FA2-B25D-776D70D315A2}"/>
              </a:ext>
            </a:extLst>
          </p:cNvPr>
          <p:cNvSpPr txBox="1"/>
          <p:nvPr/>
        </p:nvSpPr>
        <p:spPr>
          <a:xfrm rot="18372641">
            <a:off x="3274420" y="2863463"/>
            <a:ext cx="1234883" cy="369332"/>
          </a:xfrm>
          <a:prstGeom prst="rect">
            <a:avLst/>
          </a:prstGeom>
          <a:noFill/>
        </p:spPr>
        <p:txBody>
          <a:bodyPr wrap="square" rtlCol="0">
            <a:spAutoFit/>
          </a:bodyPr>
          <a:lstStyle/>
          <a:p>
            <a:r>
              <a:rPr lang="tr-TR" dirty="0">
                <a:solidFill>
                  <a:srgbClr val="FF0000"/>
                </a:solidFill>
              </a:rPr>
              <a:t>1- </a:t>
            </a:r>
            <a:r>
              <a:rPr lang="tr-TR" dirty="0" err="1">
                <a:solidFill>
                  <a:srgbClr val="FF0000"/>
                </a:solidFill>
              </a:rPr>
              <a:t>Petition</a:t>
            </a:r>
            <a:endParaRPr lang="tr-TR" dirty="0">
              <a:solidFill>
                <a:srgbClr val="FF0000"/>
              </a:solidFill>
            </a:endParaRPr>
          </a:p>
        </p:txBody>
      </p:sp>
      <p:sp>
        <p:nvSpPr>
          <p:cNvPr id="9" name="Metin kutusu 8">
            <a:extLst>
              <a:ext uri="{FF2B5EF4-FFF2-40B4-BE49-F238E27FC236}">
                <a16:creationId xmlns:a16="http://schemas.microsoft.com/office/drawing/2014/main" xmlns="" id="{485E853A-2D46-47B5-A8C7-B571F539EB09}"/>
              </a:ext>
            </a:extLst>
          </p:cNvPr>
          <p:cNvSpPr txBox="1"/>
          <p:nvPr/>
        </p:nvSpPr>
        <p:spPr>
          <a:xfrm rot="18393551">
            <a:off x="694419" y="2650968"/>
            <a:ext cx="1894028" cy="369332"/>
          </a:xfrm>
          <a:prstGeom prst="rect">
            <a:avLst/>
          </a:prstGeom>
          <a:noFill/>
        </p:spPr>
        <p:txBody>
          <a:bodyPr wrap="square" rtlCol="0">
            <a:spAutoFit/>
          </a:bodyPr>
          <a:lstStyle/>
          <a:p>
            <a:r>
              <a:rPr lang="tr-TR" dirty="0">
                <a:solidFill>
                  <a:srgbClr val="FF0000"/>
                </a:solidFill>
              </a:rPr>
              <a:t>3- </a:t>
            </a:r>
            <a:r>
              <a:rPr lang="tr-TR" dirty="0" err="1">
                <a:solidFill>
                  <a:srgbClr val="FF0000"/>
                </a:solidFill>
              </a:rPr>
              <a:t>CV_Resume</a:t>
            </a:r>
            <a:endParaRPr lang="tr-TR" dirty="0">
              <a:solidFill>
                <a:srgbClr val="FF0000"/>
              </a:solidFill>
            </a:endParaRPr>
          </a:p>
        </p:txBody>
      </p:sp>
      <p:sp>
        <p:nvSpPr>
          <p:cNvPr id="10" name="Metin kutusu 9">
            <a:extLst>
              <a:ext uri="{FF2B5EF4-FFF2-40B4-BE49-F238E27FC236}">
                <a16:creationId xmlns:a16="http://schemas.microsoft.com/office/drawing/2014/main" xmlns="" id="{B2453286-B066-4AA2-9692-58CC8F88AC19}"/>
              </a:ext>
            </a:extLst>
          </p:cNvPr>
          <p:cNvSpPr txBox="1"/>
          <p:nvPr/>
        </p:nvSpPr>
        <p:spPr>
          <a:xfrm>
            <a:off x="1794876" y="4335926"/>
            <a:ext cx="1584176" cy="369332"/>
          </a:xfrm>
          <a:prstGeom prst="rect">
            <a:avLst/>
          </a:prstGeom>
          <a:noFill/>
        </p:spPr>
        <p:txBody>
          <a:bodyPr wrap="square" rtlCol="0">
            <a:spAutoFit/>
          </a:bodyPr>
          <a:lstStyle/>
          <a:p>
            <a:r>
              <a:rPr lang="tr-TR" dirty="0">
                <a:solidFill>
                  <a:srgbClr val="FF0000"/>
                </a:solidFill>
              </a:rPr>
              <a:t>2-Transcript</a:t>
            </a:r>
            <a:endParaRPr lang="tr-TR" dirty="0">
              <a:solidFill>
                <a:srgbClr val="FF0000"/>
              </a:solidFill>
            </a:endParaRPr>
          </a:p>
        </p:txBody>
      </p:sp>
    </p:spTree>
    <p:extLst>
      <p:ext uri="{BB962C8B-B14F-4D97-AF65-F5344CB8AC3E}">
        <p14:creationId xmlns:p14="http://schemas.microsoft.com/office/powerpoint/2010/main" val="1732113872"/>
      </p:ext>
    </p:extLst>
  </p:cSld>
  <p:clrMapOvr>
    <a:masterClrMapping/>
  </p:clrMapOvr>
  <p:transition spd="med" advTm="0">
    <p:split orient="vert"/>
  </p:transition>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627</TotalTime>
  <Words>230</Words>
  <Application>Microsoft Office PowerPoint</Application>
  <PresentationFormat>Ekran Gösterisi (16:9)</PresentationFormat>
  <Paragraphs>19</Paragraphs>
  <Slides>8</Slides>
  <Notes>2</Notes>
  <HiddenSlides>0</HiddenSlides>
  <MMClips>0</MMClips>
  <ScaleCrop>false</ScaleCrop>
  <HeadingPairs>
    <vt:vector size="6" baseType="variant">
      <vt:variant>
        <vt:lpstr>Kullanılan Yazı Tipleri</vt:lpstr>
      </vt:variant>
      <vt:variant>
        <vt:i4>4</vt:i4>
      </vt:variant>
      <vt:variant>
        <vt:lpstr>Tema</vt:lpstr>
      </vt:variant>
      <vt:variant>
        <vt:i4>1</vt:i4>
      </vt:variant>
      <vt:variant>
        <vt:lpstr>Slayt Başlıkları</vt:lpstr>
      </vt:variant>
      <vt:variant>
        <vt:i4>8</vt:i4>
      </vt:variant>
    </vt:vector>
  </HeadingPairs>
  <TitlesOfParts>
    <vt:vector size="13" baseType="lpstr">
      <vt:lpstr>Arial</vt:lpstr>
      <vt:lpstr>Calibri</vt:lpstr>
      <vt:lpstr>Times New Roman</vt:lpstr>
      <vt:lpstr>Wingdings 2</vt:lpstr>
      <vt:lpstr>Ofis Teması</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Windows Kullanıcısı</dc:creator>
  <cp:lastModifiedBy>Microsoft hesabı</cp:lastModifiedBy>
  <cp:revision>62</cp:revision>
  <dcterms:created xsi:type="dcterms:W3CDTF">2018-12-21T13:21:16Z</dcterms:created>
  <dcterms:modified xsi:type="dcterms:W3CDTF">2024-01-02T08:53:21Z</dcterms:modified>
</cp:coreProperties>
</file>